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4" r:id="rId5"/>
    <p:sldId id="262" r:id="rId6"/>
    <p:sldId id="263" r:id="rId7"/>
    <p:sldId id="27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</p:sldIdLst>
  <p:sldSz cx="9144000" cy="6858000" type="letter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4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6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4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1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6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7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5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024F-C1B1-4EAB-B5D6-9A4907D4976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6C67F-2B30-4F17-A70A-6227734CF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5EC250-F7BA-E16E-5265-279F4223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E9E954-8655-B58A-F8CB-0F5C6FD38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ebsite with a green roof&#10;&#10;Description automatically generated">
            <a:extLst>
              <a:ext uri="{FF2B5EF4-FFF2-40B4-BE49-F238E27FC236}">
                <a16:creationId xmlns:a16="http://schemas.microsoft.com/office/drawing/2014/main" id="{9DFE2760-3592-2AB2-D5FB-8BFF92964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3" r="83" b="9882"/>
          <a:stretch/>
        </p:blipFill>
        <p:spPr>
          <a:xfrm>
            <a:off x="-14670" y="-9780"/>
            <a:ext cx="9302496" cy="6138404"/>
          </a:xfrm>
          <a:prstGeom prst="rect">
            <a:avLst/>
          </a:prstGeom>
        </p:spPr>
      </p:pic>
      <p:pic>
        <p:nvPicPr>
          <p:cNvPr id="2" name="Picture 1" descr="A website with a green roof&#10;&#10;Description automatically generated">
            <a:extLst>
              <a:ext uri="{FF2B5EF4-FFF2-40B4-BE49-F238E27FC236}">
                <a16:creationId xmlns:a16="http://schemas.microsoft.com/office/drawing/2014/main" id="{9CC0BDDF-338C-27D5-E02C-64F5F41FC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0" t="50675" r="15797" b="13636"/>
          <a:stretch/>
        </p:blipFill>
        <p:spPr bwMode="auto">
          <a:xfrm>
            <a:off x="0" y="3254966"/>
            <a:ext cx="9287826" cy="3603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2218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0E9A9A-8CE9-75E1-DEFC-11C9694CA462}"/>
              </a:ext>
            </a:extLst>
          </p:cNvPr>
          <p:cNvCxnSpPr>
            <a:cxnSpLocks/>
          </p:cNvCxnSpPr>
          <p:nvPr/>
        </p:nvCxnSpPr>
        <p:spPr>
          <a:xfrm flipV="1">
            <a:off x="1407179" y="2227729"/>
            <a:ext cx="6369703" cy="31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61D19C06-CDCC-F34D-B0D8-AB0968440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5" t="31299" r="13303" b="56271"/>
          <a:stretch/>
        </p:blipFill>
        <p:spPr bwMode="auto">
          <a:xfrm>
            <a:off x="-8423" y="339044"/>
            <a:ext cx="9152423" cy="1952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E872A186-FC3D-9A81-43EB-7CDADAA81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3" t="5328" r="16003" b="92119"/>
          <a:stretch/>
        </p:blipFill>
        <p:spPr bwMode="auto">
          <a:xfrm>
            <a:off x="0" y="-23967"/>
            <a:ext cx="9152423" cy="411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3EF290-87F6-C595-040B-9F99E9098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350531"/>
              </p:ext>
            </p:extLst>
          </p:nvPr>
        </p:nvGraphicFramePr>
        <p:xfrm>
          <a:off x="1402967" y="2275594"/>
          <a:ext cx="6329642" cy="4375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375">
                  <a:extLst>
                    <a:ext uri="{9D8B030D-6E8A-4147-A177-3AD203B41FA5}">
                      <a16:colId xmlns:a16="http://schemas.microsoft.com/office/drawing/2014/main" val="430641551"/>
                    </a:ext>
                  </a:extLst>
                </a:gridCol>
                <a:gridCol w="711868">
                  <a:extLst>
                    <a:ext uri="{9D8B030D-6E8A-4147-A177-3AD203B41FA5}">
                      <a16:colId xmlns:a16="http://schemas.microsoft.com/office/drawing/2014/main" val="996524400"/>
                    </a:ext>
                  </a:extLst>
                </a:gridCol>
                <a:gridCol w="448854">
                  <a:extLst>
                    <a:ext uri="{9D8B030D-6E8A-4147-A177-3AD203B41FA5}">
                      <a16:colId xmlns:a16="http://schemas.microsoft.com/office/drawing/2014/main" val="2829674246"/>
                    </a:ext>
                  </a:extLst>
                </a:gridCol>
                <a:gridCol w="965432">
                  <a:extLst>
                    <a:ext uri="{9D8B030D-6E8A-4147-A177-3AD203B41FA5}">
                      <a16:colId xmlns:a16="http://schemas.microsoft.com/office/drawing/2014/main" val="1669310689"/>
                    </a:ext>
                  </a:extLst>
                </a:gridCol>
                <a:gridCol w="3071113">
                  <a:extLst>
                    <a:ext uri="{9D8B030D-6E8A-4147-A177-3AD203B41FA5}">
                      <a16:colId xmlns:a16="http://schemas.microsoft.com/office/drawing/2014/main" val="2502230765"/>
                    </a:ext>
                  </a:extLst>
                </a:gridCol>
              </a:tblGrid>
              <a:tr h="2999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</a:t>
                      </a: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Cost</a:t>
                      </a: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Summary</a:t>
                      </a: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968269641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Courts at Riverbend - Texas State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San Marcos, TX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748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$29,500,000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2009 - Student Housing - Development, land purchase, entitlements, site &amp; building permits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1445246431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Monarch Condominiums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179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$78,900,000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2007 - Development - 24 story high-rise, in-fill site, entitlements, permits, marketing, sales, financing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91488192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The Biarritz Condominiums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Daytona Beach,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$26,100,000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2007 - Development - 15 story in-fill site, preliminary city planning and zoning approval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2917867243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Tradewinds Condominiums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Palm Bay,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160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$41,091,000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Development - Pre-development design, city planning, zoning and city council conditional use permit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4010496841"/>
                  </a:ext>
                </a:extLst>
              </a:tr>
              <a:tr h="5908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Grand Isle Condominiums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N. Hutchinson Isl.,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$24,000,000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&amp; Development - G.C., 13 story beach front, design, permits, sales &amp; marketing, condo docs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185434515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College Court - Univ. South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Tampa,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356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$10,250,000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Student Housing - Construction &amp; Development - G.C., land acquisition, planning, management, disposition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3418295895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Village Green - NC State Univ.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Raleigh, NC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468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$13,900,000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Student Housing - Construction, Development, G.C., land acquisition, planning, design, management, sale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1511701571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Seminole Ridge - FSU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Tallahassee,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384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$10,400,000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Student Housing - Construction, development, G.C., acquisition of unfinished project thru completion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2861902359"/>
                  </a:ext>
                </a:extLst>
              </a:tr>
              <a:tr h="4355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College Station - Univ. Central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304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$8,500,000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Student Housing - Construction, development, G.C., property management, disposition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19" marR="70419" marT="70419" marB="70419" anchor="ctr"/>
                </a:tc>
                <a:extLst>
                  <a:ext uri="{0D108BD9-81ED-4DB2-BD59-A6C34878D82A}">
                    <a16:rowId xmlns:a16="http://schemas.microsoft.com/office/drawing/2014/main" val="3775337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42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81530-FF89-370F-02FB-D59FAEFB7033}"/>
              </a:ext>
            </a:extLst>
          </p:cNvPr>
          <p:cNvCxnSpPr>
            <a:cxnSpLocks/>
          </p:cNvCxnSpPr>
          <p:nvPr/>
        </p:nvCxnSpPr>
        <p:spPr>
          <a:xfrm>
            <a:off x="1317532" y="6441281"/>
            <a:ext cx="0" cy="7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3505D7A9-883B-A25C-EC4C-5232903D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3" t="5328" r="16003" b="92119"/>
          <a:stretch/>
        </p:blipFill>
        <p:spPr bwMode="auto">
          <a:xfrm>
            <a:off x="1" y="9781"/>
            <a:ext cx="9051092" cy="411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C2A84483-A040-BCA2-FA9D-998F70900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6" t="52497" r="13306" b="35294"/>
          <a:stretch/>
        </p:blipFill>
        <p:spPr bwMode="auto">
          <a:xfrm>
            <a:off x="0" y="372884"/>
            <a:ext cx="9143998" cy="1943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8A2B0C-9A76-3D6D-8695-5416B8A00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741507"/>
              </p:ext>
            </p:extLst>
          </p:nvPr>
        </p:nvGraphicFramePr>
        <p:xfrm>
          <a:off x="1310582" y="2475227"/>
          <a:ext cx="6429929" cy="3807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315">
                  <a:extLst>
                    <a:ext uri="{9D8B030D-6E8A-4147-A177-3AD203B41FA5}">
                      <a16:colId xmlns:a16="http://schemas.microsoft.com/office/drawing/2014/main" val="2626567741"/>
                    </a:ext>
                  </a:extLst>
                </a:gridCol>
                <a:gridCol w="723147">
                  <a:extLst>
                    <a:ext uri="{9D8B030D-6E8A-4147-A177-3AD203B41FA5}">
                      <a16:colId xmlns:a16="http://schemas.microsoft.com/office/drawing/2014/main" val="4056475704"/>
                    </a:ext>
                  </a:extLst>
                </a:gridCol>
                <a:gridCol w="455967">
                  <a:extLst>
                    <a:ext uri="{9D8B030D-6E8A-4147-A177-3AD203B41FA5}">
                      <a16:colId xmlns:a16="http://schemas.microsoft.com/office/drawing/2014/main" val="521975252"/>
                    </a:ext>
                  </a:extLst>
                </a:gridCol>
                <a:gridCol w="980728">
                  <a:extLst>
                    <a:ext uri="{9D8B030D-6E8A-4147-A177-3AD203B41FA5}">
                      <a16:colId xmlns:a16="http://schemas.microsoft.com/office/drawing/2014/main" val="1267353577"/>
                    </a:ext>
                  </a:extLst>
                </a:gridCol>
                <a:gridCol w="3119772">
                  <a:extLst>
                    <a:ext uri="{9D8B030D-6E8A-4147-A177-3AD203B41FA5}">
                      <a16:colId xmlns:a16="http://schemas.microsoft.com/office/drawing/2014/main" val="2839043978"/>
                    </a:ext>
                  </a:extLst>
                </a:gridCol>
              </a:tblGrid>
              <a:tr h="2743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Cost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Summary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321908432"/>
                  </a:ext>
                </a:extLst>
              </a:tr>
              <a:tr h="411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Golf Terrace - Phase II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Winter Springs, FL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250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$10,192,000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Development, Construction of market rate apartments, design, permitting,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4516677"/>
                  </a:ext>
                </a:extLst>
              </a:tr>
              <a:tr h="2743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Golfview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Lake Mary,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276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$14,656,000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299392138"/>
                  </a:ext>
                </a:extLst>
              </a:tr>
              <a:tr h="411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Camargo Club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Altamonte Spgs,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252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$9,636,800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995612863"/>
                  </a:ext>
                </a:extLst>
              </a:tr>
              <a:tr h="2743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Chatham Crossing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$7,888,000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880240936"/>
                  </a:ext>
                </a:extLst>
              </a:tr>
              <a:tr h="2743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Chatham Pines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208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$5,127,000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512666756"/>
                  </a:ext>
                </a:extLst>
              </a:tr>
              <a:tr h="2743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Flamingo Key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Sunrise,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$10,880,000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987736415"/>
                  </a:ext>
                </a:extLst>
              </a:tr>
              <a:tr h="411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Royal Palm Key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W. Palm Beach,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$11,560,000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822657600"/>
                  </a:ext>
                </a:extLst>
              </a:tr>
              <a:tr h="411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Coral Key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Coral Springs,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364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$10,520,000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023035102"/>
                  </a:ext>
                </a:extLst>
              </a:tr>
              <a:tr h="4118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Siesta Key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Deerfield Beach, FL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280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$8,092,000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493342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148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F94B66EA-BD94-E0B9-41B2-138157251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3" t="5328" r="16003" b="92119"/>
          <a:stretch/>
        </p:blipFill>
        <p:spPr bwMode="auto">
          <a:xfrm>
            <a:off x="0" y="0"/>
            <a:ext cx="9152423" cy="411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88EC47DC-DC27-C677-0BD0-AA1D56120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2" t="73699" r="24031" b="13984"/>
          <a:stretch/>
        </p:blipFill>
        <p:spPr bwMode="auto">
          <a:xfrm>
            <a:off x="0" y="411748"/>
            <a:ext cx="9144000" cy="1986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6A2ABC-5B0D-4D1C-5CA0-9DCBCCBF9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806999"/>
              </p:ext>
            </p:extLst>
          </p:nvPr>
        </p:nvGraphicFramePr>
        <p:xfrm>
          <a:off x="1295108" y="2398236"/>
          <a:ext cx="6406826" cy="4200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433">
                  <a:extLst>
                    <a:ext uri="{9D8B030D-6E8A-4147-A177-3AD203B41FA5}">
                      <a16:colId xmlns:a16="http://schemas.microsoft.com/office/drawing/2014/main" val="296286361"/>
                    </a:ext>
                  </a:extLst>
                </a:gridCol>
                <a:gridCol w="726925">
                  <a:extLst>
                    <a:ext uri="{9D8B030D-6E8A-4147-A177-3AD203B41FA5}">
                      <a16:colId xmlns:a16="http://schemas.microsoft.com/office/drawing/2014/main" val="61016980"/>
                    </a:ext>
                  </a:extLst>
                </a:gridCol>
                <a:gridCol w="536715">
                  <a:extLst>
                    <a:ext uri="{9D8B030D-6E8A-4147-A177-3AD203B41FA5}">
                      <a16:colId xmlns:a16="http://schemas.microsoft.com/office/drawing/2014/main" val="2428259148"/>
                    </a:ext>
                  </a:extLst>
                </a:gridCol>
                <a:gridCol w="1027663">
                  <a:extLst>
                    <a:ext uri="{9D8B030D-6E8A-4147-A177-3AD203B41FA5}">
                      <a16:colId xmlns:a16="http://schemas.microsoft.com/office/drawing/2014/main" val="3945279709"/>
                    </a:ext>
                  </a:extLst>
                </a:gridCol>
                <a:gridCol w="2965090">
                  <a:extLst>
                    <a:ext uri="{9D8B030D-6E8A-4147-A177-3AD203B41FA5}">
                      <a16:colId xmlns:a16="http://schemas.microsoft.com/office/drawing/2014/main" val="1314930405"/>
                    </a:ext>
                  </a:extLst>
                </a:gridCol>
              </a:tblGrid>
              <a:tr h="3310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</a:t>
                      </a: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Cost</a:t>
                      </a: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Summary</a:t>
                      </a: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762282446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Calibre Court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Boca Raton,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190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$6,840,000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Director of Construction,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2401934999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Calibre at the Summit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480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$12,288,000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Development, market rate apartments, site plan approval, permitting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2443833323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Calibre Downs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Clearwater,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$8,000,000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Director of Construction,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1755737878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Calibre Bend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212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$7,208,000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Director of Construction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983470166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Calibre Crossing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Austin, TX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183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$4,511,000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&amp; Development - market rate apartment, design, entitlements, permitting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3211705170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Summit Creek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Austin, TX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164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$4,042,000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&amp; Development - market rate apartment, design, entitlements, permitting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2770218014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Summit Oakes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Atlanta,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296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$9,472,000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4285519032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Summit Station II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Atlanta,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$3,840,000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Construction, market rate apartments,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3881929017"/>
                  </a:ext>
                </a:extLst>
              </a:tr>
              <a:tr h="422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 NEW MF</a:t>
                      </a: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11,321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$1,101,288,800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209" marR="73209" marT="73209" marB="73209" anchor="ctr"/>
                </a:tc>
                <a:extLst>
                  <a:ext uri="{0D108BD9-81ED-4DB2-BD59-A6C34878D82A}">
                    <a16:rowId xmlns:a16="http://schemas.microsoft.com/office/drawing/2014/main" val="460532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5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43C9EC-CB58-E9DF-6F21-7A7CD3A09C9D}"/>
              </a:ext>
            </a:extLst>
          </p:cNvPr>
          <p:cNvCxnSpPr/>
          <p:nvPr/>
        </p:nvCxnSpPr>
        <p:spPr>
          <a:xfrm>
            <a:off x="1335462" y="2519082"/>
            <a:ext cx="64055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ED1009A-BABF-121B-4758-D7C4B089A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9" t="10887" r="22387" b="55473"/>
          <a:stretch/>
        </p:blipFill>
        <p:spPr bwMode="auto">
          <a:xfrm>
            <a:off x="0" y="0"/>
            <a:ext cx="8009551" cy="2659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0DA0B8-78B4-2FA9-89F2-D62342172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088767"/>
              </p:ext>
            </p:extLst>
          </p:nvPr>
        </p:nvGraphicFramePr>
        <p:xfrm>
          <a:off x="1335461" y="2926424"/>
          <a:ext cx="6405563" cy="2929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207">
                  <a:extLst>
                    <a:ext uri="{9D8B030D-6E8A-4147-A177-3AD203B41FA5}">
                      <a16:colId xmlns:a16="http://schemas.microsoft.com/office/drawing/2014/main" val="591243613"/>
                    </a:ext>
                  </a:extLst>
                </a:gridCol>
                <a:gridCol w="726782">
                  <a:extLst>
                    <a:ext uri="{9D8B030D-6E8A-4147-A177-3AD203B41FA5}">
                      <a16:colId xmlns:a16="http://schemas.microsoft.com/office/drawing/2014/main" val="3730458267"/>
                    </a:ext>
                  </a:extLst>
                </a:gridCol>
                <a:gridCol w="454239">
                  <a:extLst>
                    <a:ext uri="{9D8B030D-6E8A-4147-A177-3AD203B41FA5}">
                      <a16:colId xmlns:a16="http://schemas.microsoft.com/office/drawing/2014/main" val="3535246621"/>
                    </a:ext>
                  </a:extLst>
                </a:gridCol>
                <a:gridCol w="983918">
                  <a:extLst>
                    <a:ext uri="{9D8B030D-6E8A-4147-A177-3AD203B41FA5}">
                      <a16:colId xmlns:a16="http://schemas.microsoft.com/office/drawing/2014/main" val="2228048821"/>
                    </a:ext>
                  </a:extLst>
                </a:gridCol>
                <a:gridCol w="3090417">
                  <a:extLst>
                    <a:ext uri="{9D8B030D-6E8A-4147-A177-3AD203B41FA5}">
                      <a16:colId xmlns:a16="http://schemas.microsoft.com/office/drawing/2014/main" val="2805848012"/>
                    </a:ext>
                  </a:extLst>
                </a:gridCol>
              </a:tblGrid>
              <a:tr h="258779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Multifamily Renovations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533837"/>
                  </a:ext>
                </a:extLst>
              </a:tr>
              <a:tr h="388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Park Lane Apartments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Gainesville, FL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228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$450,675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2013 - 2014 Construction - exterior renovation and structural repairs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32981473"/>
                  </a:ext>
                </a:extLst>
              </a:tr>
              <a:tr h="388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Winter Park Woods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Winter Park,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348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$863,600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 for exterior rehabilitation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1019127"/>
                  </a:ext>
                </a:extLst>
              </a:tr>
              <a:tr h="388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Lakeside North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Altamonte Spgs,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480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$407,200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 for exterior rehabilitation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432264632"/>
                  </a:ext>
                </a:extLst>
              </a:tr>
              <a:tr h="388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Beach Club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183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$700,000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 for interior and exterior rehabilitation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63306187"/>
                  </a:ext>
                </a:extLst>
              </a:tr>
              <a:tr h="3885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Camden Springs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Altamonte Spgs,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436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$425,000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 for exterior rehabilitation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985616859"/>
                  </a:ext>
                </a:extLst>
              </a:tr>
              <a:tr h="258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 RENOVATIONS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1,675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$2,846,475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632678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496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E6BFD896-0CDD-B79B-6798-512711134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7" t="10732" r="14324" b="54051"/>
          <a:stretch/>
        </p:blipFill>
        <p:spPr bwMode="auto">
          <a:xfrm>
            <a:off x="0" y="0"/>
            <a:ext cx="9144000" cy="2303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F431EC-BEAA-8BE8-C4CD-172A5C612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02163"/>
              </p:ext>
            </p:extLst>
          </p:nvPr>
        </p:nvGraphicFramePr>
        <p:xfrm>
          <a:off x="1413164" y="2712560"/>
          <a:ext cx="6375862" cy="3221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5272">
                  <a:extLst>
                    <a:ext uri="{9D8B030D-6E8A-4147-A177-3AD203B41FA5}">
                      <a16:colId xmlns:a16="http://schemas.microsoft.com/office/drawing/2014/main" val="484818042"/>
                    </a:ext>
                  </a:extLst>
                </a:gridCol>
                <a:gridCol w="735803">
                  <a:extLst>
                    <a:ext uri="{9D8B030D-6E8A-4147-A177-3AD203B41FA5}">
                      <a16:colId xmlns:a16="http://schemas.microsoft.com/office/drawing/2014/main" val="3826795401"/>
                    </a:ext>
                  </a:extLst>
                </a:gridCol>
                <a:gridCol w="459877">
                  <a:extLst>
                    <a:ext uri="{9D8B030D-6E8A-4147-A177-3AD203B41FA5}">
                      <a16:colId xmlns:a16="http://schemas.microsoft.com/office/drawing/2014/main" val="212565930"/>
                    </a:ext>
                  </a:extLst>
                </a:gridCol>
                <a:gridCol w="996132">
                  <a:extLst>
                    <a:ext uri="{9D8B030D-6E8A-4147-A177-3AD203B41FA5}">
                      <a16:colId xmlns:a16="http://schemas.microsoft.com/office/drawing/2014/main" val="1986281488"/>
                    </a:ext>
                  </a:extLst>
                </a:gridCol>
                <a:gridCol w="3128778">
                  <a:extLst>
                    <a:ext uri="{9D8B030D-6E8A-4147-A177-3AD203B41FA5}">
                      <a16:colId xmlns:a16="http://schemas.microsoft.com/office/drawing/2014/main" val="2925567701"/>
                    </a:ext>
                  </a:extLst>
                </a:gridCol>
              </a:tblGrid>
              <a:tr h="286942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Commercial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127731"/>
                  </a:ext>
                </a:extLst>
              </a:tr>
              <a:tr h="4308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Sleep Inn &amp; Suites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Jacksonville, FL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80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$3,065,448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053101511"/>
                  </a:ext>
                </a:extLst>
              </a:tr>
              <a:tr h="4308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Heathrow C.C. Maintenance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Lake Mary,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$278,000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Contractor, maintenance office building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153767535"/>
                  </a:ext>
                </a:extLst>
              </a:tr>
              <a:tr h="4308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Batteries Plus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Altamonte Spgs,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$165,000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Contractor, retail free standing building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921126378"/>
                  </a:ext>
                </a:extLst>
              </a:tr>
              <a:tr h="2869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 Care Hair Salon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Brandon,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$30,000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Contractor, retail tenant improvements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924332514"/>
                  </a:ext>
                </a:extLst>
              </a:tr>
              <a:tr h="4308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 Care Hair Salon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Bradenton,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$23,000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Contractor, retail tenant improvements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054745339"/>
                  </a:ext>
                </a:extLst>
              </a:tr>
              <a:tr h="4308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 Care Hair Salon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Port Orange,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$35,400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General Contractor, retail tenant improvements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819584764"/>
                  </a:ext>
                </a:extLst>
              </a:tr>
              <a:tr h="28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85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$3,596,848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14156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802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05EB89CD-1E8E-A95C-F5AC-39EAE766E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0" t="8216" r="12735" b="47346"/>
          <a:stretch/>
        </p:blipFill>
        <p:spPr bwMode="auto">
          <a:xfrm>
            <a:off x="0" y="-136580"/>
            <a:ext cx="9144000" cy="2831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1E3CB4-291C-8E03-794E-F0AA5564D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671292"/>
              </p:ext>
            </p:extLst>
          </p:nvPr>
        </p:nvGraphicFramePr>
        <p:xfrm>
          <a:off x="1298121" y="2894351"/>
          <a:ext cx="6376308" cy="2929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4953">
                  <a:extLst>
                    <a:ext uri="{9D8B030D-6E8A-4147-A177-3AD203B41FA5}">
                      <a16:colId xmlns:a16="http://schemas.microsoft.com/office/drawing/2014/main" val="2323642565"/>
                    </a:ext>
                  </a:extLst>
                </a:gridCol>
                <a:gridCol w="723463">
                  <a:extLst>
                    <a:ext uri="{9D8B030D-6E8A-4147-A177-3AD203B41FA5}">
                      <a16:colId xmlns:a16="http://schemas.microsoft.com/office/drawing/2014/main" val="3678882209"/>
                    </a:ext>
                  </a:extLst>
                </a:gridCol>
                <a:gridCol w="452165">
                  <a:extLst>
                    <a:ext uri="{9D8B030D-6E8A-4147-A177-3AD203B41FA5}">
                      <a16:colId xmlns:a16="http://schemas.microsoft.com/office/drawing/2014/main" val="4165346859"/>
                    </a:ext>
                  </a:extLst>
                </a:gridCol>
                <a:gridCol w="979425">
                  <a:extLst>
                    <a:ext uri="{9D8B030D-6E8A-4147-A177-3AD203B41FA5}">
                      <a16:colId xmlns:a16="http://schemas.microsoft.com/office/drawing/2014/main" val="488484"/>
                    </a:ext>
                  </a:extLst>
                </a:gridCol>
                <a:gridCol w="3076302">
                  <a:extLst>
                    <a:ext uri="{9D8B030D-6E8A-4147-A177-3AD203B41FA5}">
                      <a16:colId xmlns:a16="http://schemas.microsoft.com/office/drawing/2014/main" val="1406057272"/>
                    </a:ext>
                  </a:extLst>
                </a:gridCol>
              </a:tblGrid>
              <a:tr h="25660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Single Family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332577"/>
                  </a:ext>
                </a:extLst>
              </a:tr>
              <a:tr h="38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Single Family Residences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State of Florida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31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$5,067,100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Development and Construction - general contractor and custom home builder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164784945"/>
                  </a:ext>
                </a:extLst>
              </a:tr>
              <a:tr h="2566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University Estates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39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suburban housing community,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790533104"/>
                  </a:ext>
                </a:extLst>
              </a:tr>
              <a:tr h="38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Hawksnest at Metrowest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Orlando,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66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suburban housing community,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010777392"/>
                  </a:ext>
                </a:extLst>
              </a:tr>
              <a:tr h="38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Eagle Creek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Coral Springs,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77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suburban housing community, Eagles Trace TPC, general contractor, bank work-out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26221107"/>
                  </a:ext>
                </a:extLst>
              </a:tr>
              <a:tr h="385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Hammock Cove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Ponte Vedra,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64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Construction - suburban housing community, Sawgrass TPC, general contractor, bank work-out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819052895"/>
                  </a:ext>
                </a:extLst>
              </a:tr>
              <a:tr h="268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TOTAL SINGLE FAMILY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277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b="1" dirty="0">
                          <a:effectLst/>
                        </a:rPr>
                        <a:t>$5,067,100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br>
                        <a:rPr lang="en-US" sz="900" dirty="0">
                          <a:effectLst/>
                        </a:rPr>
                      </a:b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75624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59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AB158451-5219-C04C-D3F5-8DAB0F8EF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25"/>
          <a:stretch/>
        </p:blipFill>
        <p:spPr>
          <a:xfrm>
            <a:off x="0" y="1"/>
            <a:ext cx="9144000" cy="68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82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C6CA81C2-8331-541C-9F1A-6E046BCE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2500"/>
            <a:ext cx="8229600" cy="3969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39AA5A-4BC1-1EB6-FA98-B0F9E48FF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19696"/>
          <a:stretch/>
        </p:blipFill>
        <p:spPr bwMode="auto">
          <a:xfrm>
            <a:off x="560716" y="935350"/>
            <a:ext cx="1317996" cy="1396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51EEB-C79F-8C36-E43B-8A75288BB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8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85445-2F32-98CD-031E-C19A90A09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6" y="4904735"/>
            <a:ext cx="8243316" cy="18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51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FA66B-2BF5-A934-CB8F-511DF86A0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42" y="529590"/>
            <a:ext cx="8243316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2E52D7-DF4F-47F8-E24E-13975E60C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42" y="419862"/>
            <a:ext cx="8243316" cy="601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9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72B8BAF2-B7E2-D3BC-8C14-DEC5DDD50AC8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19011"/>
          <a:stretch/>
        </p:blipFill>
        <p:spPr>
          <a:xfrm>
            <a:off x="0" y="-8152"/>
            <a:ext cx="9144000" cy="66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7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2824A56A-4326-DC7C-A6DC-3258E46E2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380"/>
          <a:stretch/>
        </p:blipFill>
        <p:spPr bwMode="auto">
          <a:xfrm>
            <a:off x="0" y="0"/>
            <a:ext cx="9144000" cy="2270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FDB154DD-505B-ABAB-A9E7-DDF9E83EA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6" t="30966" r="50566" b="43727"/>
          <a:stretch/>
        </p:blipFill>
        <p:spPr bwMode="auto">
          <a:xfrm>
            <a:off x="2891648" y="3483466"/>
            <a:ext cx="2783761" cy="2440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D6889825-62C0-F7C3-4E52-777668102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27" t="30966" r="15348" b="38375"/>
          <a:stretch/>
        </p:blipFill>
        <p:spPr bwMode="auto">
          <a:xfrm>
            <a:off x="608462" y="3428999"/>
            <a:ext cx="2361127" cy="3164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3880A8E-5F11-F422-D5B9-D2A49CF25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9" t="57652" r="50688" b="11789"/>
          <a:stretch/>
        </p:blipFill>
        <p:spPr bwMode="auto">
          <a:xfrm>
            <a:off x="5644987" y="3520746"/>
            <a:ext cx="2883259" cy="3146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52FAB729-E24A-26D8-4BBC-799F3DB9A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8" t="63110" r="8306" b="27217"/>
          <a:stretch/>
        </p:blipFill>
        <p:spPr bwMode="auto">
          <a:xfrm>
            <a:off x="3030828" y="5940196"/>
            <a:ext cx="2361127" cy="84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B83F5557-A27A-8950-BA3A-F2B898FA3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3" t="16085" r="7180" b="77045"/>
          <a:stretch/>
        </p:blipFill>
        <p:spPr bwMode="auto">
          <a:xfrm>
            <a:off x="602714" y="2003697"/>
            <a:ext cx="7938572" cy="921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776DAE08-89EF-34B9-0E76-E9DE724B6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7" t="24915" r="6746" b="71083"/>
          <a:stretch/>
        </p:blipFill>
        <p:spPr bwMode="auto">
          <a:xfrm>
            <a:off x="732959" y="2829536"/>
            <a:ext cx="7509445" cy="507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774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E7B169-1E6D-6ADA-68F4-2A614A3435BD}"/>
              </a:ext>
            </a:extLst>
          </p:cNvPr>
          <p:cNvCxnSpPr/>
          <p:nvPr/>
        </p:nvCxnSpPr>
        <p:spPr>
          <a:xfrm>
            <a:off x="7758953" y="1546412"/>
            <a:ext cx="0" cy="4446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649A3-C9B9-597F-836F-61FD0F1E69DC}"/>
              </a:ext>
            </a:extLst>
          </p:cNvPr>
          <p:cNvCxnSpPr>
            <a:cxnSpLocks/>
          </p:cNvCxnSpPr>
          <p:nvPr/>
        </p:nvCxnSpPr>
        <p:spPr>
          <a:xfrm>
            <a:off x="1464019" y="6119503"/>
            <a:ext cx="63739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9CE9F0-F920-CB5F-329B-6B8C3ECB033A}"/>
              </a:ext>
            </a:extLst>
          </p:cNvPr>
          <p:cNvCxnSpPr/>
          <p:nvPr/>
        </p:nvCxnSpPr>
        <p:spPr>
          <a:xfrm flipH="1">
            <a:off x="1385046" y="5105400"/>
            <a:ext cx="63739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BC026-0E6F-B5C4-0DA6-E05E179BEB3E}"/>
              </a:ext>
            </a:extLst>
          </p:cNvPr>
          <p:cNvCxnSpPr>
            <a:cxnSpLocks/>
          </p:cNvCxnSpPr>
          <p:nvPr/>
        </p:nvCxnSpPr>
        <p:spPr>
          <a:xfrm>
            <a:off x="4571999" y="1697050"/>
            <a:ext cx="0" cy="48947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FB24F0-0169-216A-E585-26097108E267}"/>
              </a:ext>
            </a:extLst>
          </p:cNvPr>
          <p:cNvCxnSpPr>
            <a:cxnSpLocks/>
          </p:cNvCxnSpPr>
          <p:nvPr/>
        </p:nvCxnSpPr>
        <p:spPr>
          <a:xfrm>
            <a:off x="7758953" y="1084729"/>
            <a:ext cx="0" cy="851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F2AE88-39D4-0025-768D-B7730C1F1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6" t="14421" r="14746" b="47687"/>
          <a:stretch/>
        </p:blipFill>
        <p:spPr bwMode="auto">
          <a:xfrm>
            <a:off x="0" y="58827"/>
            <a:ext cx="9144000" cy="2478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AA2F70D-70D7-BE5D-39F5-4E64411DA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2" y="58827"/>
            <a:ext cx="899091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LIST &amp; DEAL SHEET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BC772FC-29AE-740E-C3D1-6183CD4FF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08740"/>
              </p:ext>
            </p:extLst>
          </p:nvPr>
        </p:nvGraphicFramePr>
        <p:xfrm>
          <a:off x="1464019" y="2353526"/>
          <a:ext cx="6349662" cy="4351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5956">
                  <a:extLst>
                    <a:ext uri="{9D8B030D-6E8A-4147-A177-3AD203B41FA5}">
                      <a16:colId xmlns:a16="http://schemas.microsoft.com/office/drawing/2014/main" val="3554291803"/>
                    </a:ext>
                  </a:extLst>
                </a:gridCol>
                <a:gridCol w="714120">
                  <a:extLst>
                    <a:ext uri="{9D8B030D-6E8A-4147-A177-3AD203B41FA5}">
                      <a16:colId xmlns:a16="http://schemas.microsoft.com/office/drawing/2014/main" val="4085479459"/>
                    </a:ext>
                  </a:extLst>
                </a:gridCol>
                <a:gridCol w="450275">
                  <a:extLst>
                    <a:ext uri="{9D8B030D-6E8A-4147-A177-3AD203B41FA5}">
                      <a16:colId xmlns:a16="http://schemas.microsoft.com/office/drawing/2014/main" val="33954202"/>
                    </a:ext>
                  </a:extLst>
                </a:gridCol>
                <a:gridCol w="968485">
                  <a:extLst>
                    <a:ext uri="{9D8B030D-6E8A-4147-A177-3AD203B41FA5}">
                      <a16:colId xmlns:a16="http://schemas.microsoft.com/office/drawing/2014/main" val="244746704"/>
                    </a:ext>
                  </a:extLst>
                </a:gridCol>
                <a:gridCol w="3080826">
                  <a:extLst>
                    <a:ext uri="{9D8B030D-6E8A-4147-A177-3AD203B41FA5}">
                      <a16:colId xmlns:a16="http://schemas.microsoft.com/office/drawing/2014/main" val="1757993869"/>
                    </a:ext>
                  </a:extLst>
                </a:gridCol>
              </a:tblGrid>
              <a:tr h="2685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Community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Location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Units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Project Cost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Summary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2437561796"/>
                  </a:ext>
                </a:extLst>
              </a:tr>
              <a:tr h="268585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Multifamily - New Construction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416567"/>
                  </a:ext>
                </a:extLst>
              </a:tr>
              <a:tr h="5661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Mosby Twin Laurel Apartments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Nokomis, FL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330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$94,700,000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2022 - 2023 - Development - 4 story, elevator conditioned corridor market rate - Design, entitlements, rezoning, financial analysis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1213496156"/>
                  </a:ext>
                </a:extLst>
              </a:tr>
              <a:tr h="5661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Hamlet Legacy Trail - BTR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Venice,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260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$91,830,000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2022 - 2023 - Build to Rent - Cottages, Duplexes &amp; T.H.s - Pre-development, financial feasibility analysis, market analysis, permits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1204467900"/>
                  </a:ext>
                </a:extLst>
              </a:tr>
              <a:tr h="5661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Hamlet Avalon - BTR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Wesley Chapel,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260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$79,100,000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2023 - Build to Rent - Cottages, Duplexes &amp; T.H.s - Pre-development, building permits, financial feasibility analysis, market analysis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3509654894"/>
                  </a:ext>
                </a:extLst>
              </a:tr>
              <a:tr h="4173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Mosby Avalon Apartments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Wesley Chapel,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338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$87,000,000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2023 - Present - Development - 4 story, elevator conditioned corridor market rate - Design, permits, CA, asset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3893859047"/>
                  </a:ext>
                </a:extLst>
              </a:tr>
              <a:tr h="5661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Mosby Citrus Ridge Apartments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Davenport,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$80,400,000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2022 - Present - Development - 4 story, conditioned corridor market rate </a:t>
                      </a:r>
                      <a:r>
                        <a:rPr lang="en-US" sz="900" dirty="0" err="1">
                          <a:effectLst/>
                        </a:rPr>
                        <a:t>apts</a:t>
                      </a:r>
                      <a:r>
                        <a:rPr lang="en-US" sz="900" dirty="0">
                          <a:effectLst/>
                        </a:rPr>
                        <a:t> - Development &amp; CA, permits, asset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4209813095"/>
                  </a:ext>
                </a:extLst>
              </a:tr>
              <a:tr h="5661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Hamlet Wildlight - BTR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Yulee,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250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$72,000,000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2022 - Present - Build to Rent - Cottages, Duplexes &amp; Townhomes - Development &amp; CA, building permits, asset management.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713237662"/>
                  </a:ext>
                </a:extLst>
              </a:tr>
              <a:tr h="56613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The William - Univ. of Georgia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Athens, GA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370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$51,199,500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2019 - 2022 - Student Housing - Development &amp; CM, land purchase, entitlements, site &amp;building permits, asset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96" marR="63196" marT="63196" marB="63196" anchor="ctr"/>
                </a:tc>
                <a:extLst>
                  <a:ext uri="{0D108BD9-81ED-4DB2-BD59-A6C34878D82A}">
                    <a16:rowId xmlns:a16="http://schemas.microsoft.com/office/drawing/2014/main" val="3779513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0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485C39A3-4A3E-EEFD-63E2-748E191DF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3" t="5328" r="16003" b="92119"/>
          <a:stretch/>
        </p:blipFill>
        <p:spPr bwMode="auto">
          <a:xfrm>
            <a:off x="0" y="18963"/>
            <a:ext cx="9152423" cy="411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30FC974D-4561-7574-541B-5D07975AD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4" t="9341" r="13714" b="77784"/>
          <a:stretch/>
        </p:blipFill>
        <p:spPr bwMode="auto">
          <a:xfrm>
            <a:off x="0" y="314556"/>
            <a:ext cx="9152423" cy="2022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305A31A-74F0-683B-C1D1-45C9F600A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39218"/>
              </p:ext>
            </p:extLst>
          </p:nvPr>
        </p:nvGraphicFramePr>
        <p:xfrm>
          <a:off x="1494063" y="2314726"/>
          <a:ext cx="6335487" cy="4412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420">
                  <a:extLst>
                    <a:ext uri="{9D8B030D-6E8A-4147-A177-3AD203B41FA5}">
                      <a16:colId xmlns:a16="http://schemas.microsoft.com/office/drawing/2014/main" val="229439635"/>
                    </a:ext>
                  </a:extLst>
                </a:gridCol>
                <a:gridCol w="712526">
                  <a:extLst>
                    <a:ext uri="{9D8B030D-6E8A-4147-A177-3AD203B41FA5}">
                      <a16:colId xmlns:a16="http://schemas.microsoft.com/office/drawing/2014/main" val="4247117582"/>
                    </a:ext>
                  </a:extLst>
                </a:gridCol>
                <a:gridCol w="449270">
                  <a:extLst>
                    <a:ext uri="{9D8B030D-6E8A-4147-A177-3AD203B41FA5}">
                      <a16:colId xmlns:a16="http://schemas.microsoft.com/office/drawing/2014/main" val="2706774755"/>
                    </a:ext>
                  </a:extLst>
                </a:gridCol>
                <a:gridCol w="966323">
                  <a:extLst>
                    <a:ext uri="{9D8B030D-6E8A-4147-A177-3AD203B41FA5}">
                      <a16:colId xmlns:a16="http://schemas.microsoft.com/office/drawing/2014/main" val="897349271"/>
                    </a:ext>
                  </a:extLst>
                </a:gridCol>
                <a:gridCol w="3073948">
                  <a:extLst>
                    <a:ext uri="{9D8B030D-6E8A-4147-A177-3AD203B41FA5}">
                      <a16:colId xmlns:a16="http://schemas.microsoft.com/office/drawing/2014/main" val="1010952094"/>
                    </a:ext>
                  </a:extLst>
                </a:gridCol>
              </a:tblGrid>
              <a:tr h="3034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Units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Cost</a:t>
                      </a: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Summary</a:t>
                      </a: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1173241"/>
                  </a:ext>
                </a:extLst>
              </a:tr>
              <a:tr h="6396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The Union at Auburn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Auburn, 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505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$52,503,000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2018 - 2020 - Student Housing - Development &amp; CM, land purchase, entitlements, site &amp;building permits, asset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80629102"/>
                  </a:ext>
                </a:extLst>
              </a:tr>
              <a:tr h="4715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Arive 850 Apartments - FSU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Tallahassee,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140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$10,845,000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2017 - Student Housing - Construction &amp; Development, land purchase, entitlements, site &amp; building permits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808823207"/>
                  </a:ext>
                </a:extLst>
              </a:tr>
              <a:tr h="6396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Melbourne Commons - FIT Univ.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Melbourne,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120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$5,585,200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2016 - Student Housing - Construction -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443811851"/>
                  </a:ext>
                </a:extLst>
              </a:tr>
              <a:tr h="4715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Stetson Commons - Stetson Univ.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Deland,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72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$3,239,200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2015 - Student Housing - Construction -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4188602519"/>
                  </a:ext>
                </a:extLst>
              </a:tr>
              <a:tr h="4715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Hayden Commons - FSU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Tallahassee,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64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$2,653,100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2015 - Student Housing -Construction - General Contractor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299717595"/>
                  </a:ext>
                </a:extLst>
              </a:tr>
              <a:tr h="4715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Weston Park Apartments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Longwood,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202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$19,930,000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2013 - 2014 - Development - TOD market rate &amp; structured parking, design, entitlements, permitting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602305693"/>
                  </a:ext>
                </a:extLst>
              </a:tr>
              <a:tr h="4715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Casa Mirella Apartments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Ocoee, FL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216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$18,500,000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2013 - Construction, market rate, project management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3836776602"/>
                  </a:ext>
                </a:extLst>
              </a:tr>
              <a:tr h="4715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Ventura Village - UNLV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Las Vegas, NV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581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$44,410,000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2014 - Student Housing - Development, financial feasibility analysis, equity &amp; debt sourcing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1884975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799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579</TotalTime>
  <Words>1365</Words>
  <Application>Microsoft Office PowerPoint</Application>
  <PresentationFormat>Letter Paper (8.5x11 in)</PresentationFormat>
  <Paragraphs>324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Reed</dc:creator>
  <cp:lastModifiedBy>David Reed</cp:lastModifiedBy>
  <cp:revision>72</cp:revision>
  <dcterms:created xsi:type="dcterms:W3CDTF">2023-09-27T19:13:29Z</dcterms:created>
  <dcterms:modified xsi:type="dcterms:W3CDTF">2023-10-06T16:09:16Z</dcterms:modified>
</cp:coreProperties>
</file>